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3"/>
  </p:sldMasterIdLst>
  <p:notesMasterIdLst>
    <p:notesMasterId r:id="rId5"/>
  </p:notesMasterIdLst>
  <p:sldIdLst>
    <p:sldId id="3228" r:id="rId4"/>
    <p:sldId id="3233" r:id="rId6"/>
    <p:sldId id="548" r:id="rId7"/>
    <p:sldId id="3286" r:id="rId8"/>
    <p:sldId id="3281" r:id="rId9"/>
    <p:sldId id="3285" r:id="rId10"/>
    <p:sldId id="3287" r:id="rId11"/>
    <p:sldId id="3282" r:id="rId12"/>
    <p:sldId id="3264" r:id="rId13"/>
    <p:sldId id="3249" r:id="rId14"/>
    <p:sldId id="3267" r:id="rId15"/>
    <p:sldId id="3289" r:id="rId16"/>
    <p:sldId id="3271" r:id="rId17"/>
    <p:sldId id="3290" r:id="rId18"/>
    <p:sldId id="3291" r:id="rId19"/>
  </p:sldIdLst>
  <p:sldSz cx="12192000" cy="6858000"/>
  <p:notesSz cx="6858000" cy="9144000"/>
  <p:custDataLst>
    <p:tags r:id="rId2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D954DC"/>
    <a:srgbClr val="5B9BD5"/>
    <a:srgbClr val="1A78C2"/>
    <a:srgbClr val="1A78C3"/>
    <a:srgbClr val="1B6299"/>
    <a:srgbClr val="8609AD"/>
    <a:srgbClr val="1C6299"/>
    <a:srgbClr val="1B6298"/>
    <a:srgbClr val="96C4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43" autoAdjust="0"/>
    <p:restoredTop sz="83039" autoAdjust="0"/>
  </p:normalViewPr>
  <p:slideViewPr>
    <p:cSldViewPr snapToGrid="0" showGuides="1">
      <p:cViewPr varScale="1">
        <p:scale>
          <a:sx n="94" d="100"/>
          <a:sy n="94" d="100"/>
        </p:scale>
        <p:origin x="504" y="60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3" Type="http://schemas.openxmlformats.org/officeDocument/2006/relationships/tags" Target="tags/tag1.xml"/><Relationship Id="rId22" Type="http://schemas.openxmlformats.org/officeDocument/2006/relationships/tableStyles" Target="tableStyles.xml"/><Relationship Id="rId21" Type="http://schemas.openxmlformats.org/officeDocument/2006/relationships/viewProps" Target="viewProps.xml"/><Relationship Id="rId20" Type="http://schemas.openxmlformats.org/officeDocument/2006/relationships/presProps" Target="presProps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893C12-D317-442F-945E-D6517EECB5C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933A62-8780-4CAA-8D19-25292B7F568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b="1" i="0" dirty="0">
              <a:solidFill>
                <a:srgbClr val="191B1F"/>
              </a:solidFill>
              <a:effectLst/>
              <a:latin typeface="-apple-system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933A62-8780-4CAA-8D19-25292B7F568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b="1" i="0" dirty="0">
              <a:solidFill>
                <a:srgbClr val="527BBD"/>
              </a:solidFill>
              <a:effectLst/>
              <a:latin typeface="Georgia" panose="02040502050405020303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2" y="1122364"/>
            <a:ext cx="9144000" cy="2387600"/>
          </a:xfrm>
        </p:spPr>
        <p:txBody>
          <a:bodyPr anchor="b"/>
          <a:lstStyle>
            <a:lvl1pPr algn="ctr">
              <a:defRPr sz="5995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24002" y="3602038"/>
            <a:ext cx="9144000" cy="16557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3765" indent="0" algn="ctr">
              <a:buNone/>
              <a:defRPr sz="1800"/>
            </a:lvl3pPr>
            <a:lvl4pPr marL="1370965" indent="0" algn="ctr">
              <a:buNone/>
              <a:defRPr sz="1600"/>
            </a:lvl4pPr>
            <a:lvl5pPr marL="1827530" indent="0" algn="ctr">
              <a:buNone/>
              <a:defRPr sz="1600"/>
            </a:lvl5pPr>
            <a:lvl6pPr marL="2284730" indent="0" algn="ctr">
              <a:buNone/>
              <a:defRPr sz="1600"/>
            </a:lvl6pPr>
            <a:lvl7pPr marL="2741930" indent="0" algn="ctr">
              <a:buNone/>
              <a:defRPr sz="1600"/>
            </a:lvl7pPr>
            <a:lvl8pPr marL="3198495" indent="0" algn="ctr">
              <a:buNone/>
              <a:defRPr sz="1600"/>
            </a:lvl8pPr>
            <a:lvl9pPr marL="3655695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72DE3-FE0A-428A-AB10-325226F2F56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C7F20-4EEE-4847-AC76-B538472E8A3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 advClick="0" advTm="1000">
    <p:randomBar dir="vert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72DE3-FE0A-428A-AB10-325226F2F56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C7F20-4EEE-4847-AC76-B538472E8A3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 advClick="0" advTm="1000">
    <p:randomBar dir="vert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8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2" y="365128"/>
            <a:ext cx="7734301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72DE3-FE0A-428A-AB10-325226F2F56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C7F20-4EEE-4847-AC76-B538472E8A3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 advClick="0" advTm="1000">
    <p:randomBar dir="vert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 advClick="0" advTm="1000">
    <p:randomBar dir="vert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空白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72DE3-FE0A-428A-AB10-325226F2F56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C7F20-4EEE-4847-AC76-B538472E8A3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 advClick="0" advTm="1000">
    <p:randomBar dir="vert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1"/>
            <a:ext cx="10515600" cy="2852737"/>
          </a:xfrm>
        </p:spPr>
        <p:txBody>
          <a:bodyPr anchor="b"/>
          <a:lstStyle>
            <a:lvl1pPr>
              <a:defRPr sz="5995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3765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096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753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473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193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849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569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72DE3-FE0A-428A-AB10-325226F2F56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C7F20-4EEE-4847-AC76-B538472E8A3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 advClick="0" advTm="1000">
    <p:randomBar dir="vert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838201" y="1825627"/>
            <a:ext cx="5181600" cy="4351339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72201" y="1825627"/>
            <a:ext cx="5181600" cy="4351339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72DE3-FE0A-428A-AB10-325226F2F56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C7F20-4EEE-4847-AC76-B538472E8A3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 advClick="0" advTm="1000">
    <p:randomBar dir="vert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9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9790" y="1681163"/>
            <a:ext cx="515778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3765" indent="0">
              <a:buNone/>
              <a:defRPr sz="1800" b="1"/>
            </a:lvl3pPr>
            <a:lvl4pPr marL="1370965" indent="0">
              <a:buNone/>
              <a:defRPr sz="1600" b="1"/>
            </a:lvl4pPr>
            <a:lvl5pPr marL="1827530" indent="0">
              <a:buNone/>
              <a:defRPr sz="1600" b="1"/>
            </a:lvl5pPr>
            <a:lvl6pPr marL="2284730" indent="0">
              <a:buNone/>
              <a:defRPr sz="1600" b="1"/>
            </a:lvl6pPr>
            <a:lvl7pPr marL="2741930" indent="0">
              <a:buNone/>
              <a:defRPr sz="1600" b="1"/>
            </a:lvl7pPr>
            <a:lvl8pPr marL="3198495" indent="0">
              <a:buNone/>
              <a:defRPr sz="1600" b="1"/>
            </a:lvl8pPr>
            <a:lvl9pPr marL="3655695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839790" y="2505076"/>
            <a:ext cx="5157786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1" y="1681163"/>
            <a:ext cx="5183189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3765" indent="0">
              <a:buNone/>
              <a:defRPr sz="1800" b="1"/>
            </a:lvl3pPr>
            <a:lvl4pPr marL="1370965" indent="0">
              <a:buNone/>
              <a:defRPr sz="1600" b="1"/>
            </a:lvl4pPr>
            <a:lvl5pPr marL="1827530" indent="0">
              <a:buNone/>
              <a:defRPr sz="1600" b="1"/>
            </a:lvl5pPr>
            <a:lvl6pPr marL="2284730" indent="0">
              <a:buNone/>
              <a:defRPr sz="1600" b="1"/>
            </a:lvl6pPr>
            <a:lvl7pPr marL="2741930" indent="0">
              <a:buNone/>
              <a:defRPr sz="1600" b="1"/>
            </a:lvl7pPr>
            <a:lvl8pPr marL="3198495" indent="0">
              <a:buNone/>
              <a:defRPr sz="1600" b="1"/>
            </a:lvl8pPr>
            <a:lvl9pPr marL="3655695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6172201" y="2505076"/>
            <a:ext cx="5183189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72DE3-FE0A-428A-AB10-325226F2F564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C7F20-4EEE-4847-AC76-B538472E8A3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 advClick="0" advTm="1000">
    <p:randomBar dir="vert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72DE3-FE0A-428A-AB10-325226F2F564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C7F20-4EEE-4847-AC76-B538472E8A3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 advClick="0" advTm="1000">
    <p:randomBar dir="vert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72DE3-FE0A-428A-AB10-325226F2F564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C7F20-4EEE-4847-AC76-B538472E8A3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 advClick="0" advTm="1000">
    <p:randomBar dir="vert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1"/>
            <a:ext cx="3932238" cy="1600199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183190" y="987428"/>
            <a:ext cx="6172199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1"/>
            <a:ext cx="393223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3765" indent="0">
              <a:buNone/>
              <a:defRPr sz="1200"/>
            </a:lvl3pPr>
            <a:lvl4pPr marL="1370965" indent="0">
              <a:buNone/>
              <a:defRPr sz="1000"/>
            </a:lvl4pPr>
            <a:lvl5pPr marL="1827530" indent="0">
              <a:buNone/>
              <a:defRPr sz="1000"/>
            </a:lvl5pPr>
            <a:lvl6pPr marL="2284730" indent="0">
              <a:buNone/>
              <a:defRPr sz="1000"/>
            </a:lvl6pPr>
            <a:lvl7pPr marL="2741930" indent="0">
              <a:buNone/>
              <a:defRPr sz="1000"/>
            </a:lvl7pPr>
            <a:lvl8pPr marL="3198495" indent="0">
              <a:buNone/>
              <a:defRPr sz="1000"/>
            </a:lvl8pPr>
            <a:lvl9pPr marL="3655695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72DE3-FE0A-428A-AB10-325226F2F56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C7F20-4EEE-4847-AC76-B538472E8A3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 advClick="0" advTm="1000">
    <p:randomBar dir="vert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1"/>
            <a:ext cx="3932238" cy="1600199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90" y="987428"/>
            <a:ext cx="6172199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3765" indent="0">
              <a:buNone/>
              <a:defRPr sz="2400"/>
            </a:lvl3pPr>
            <a:lvl4pPr marL="1370965" indent="0">
              <a:buNone/>
              <a:defRPr sz="2000"/>
            </a:lvl4pPr>
            <a:lvl5pPr marL="1827530" indent="0">
              <a:buNone/>
              <a:defRPr sz="2000"/>
            </a:lvl5pPr>
            <a:lvl6pPr marL="2284730" indent="0">
              <a:buNone/>
              <a:defRPr sz="2000"/>
            </a:lvl6pPr>
            <a:lvl7pPr marL="2741930" indent="0">
              <a:buNone/>
              <a:defRPr sz="2000"/>
            </a:lvl7pPr>
            <a:lvl8pPr marL="3198495" indent="0">
              <a:buNone/>
              <a:defRPr sz="2000"/>
            </a:lvl8pPr>
            <a:lvl9pPr marL="3655695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1"/>
            <a:ext cx="393223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3765" indent="0">
              <a:buNone/>
              <a:defRPr sz="1200"/>
            </a:lvl3pPr>
            <a:lvl4pPr marL="1370965" indent="0">
              <a:buNone/>
              <a:defRPr sz="1000"/>
            </a:lvl4pPr>
            <a:lvl5pPr marL="1827530" indent="0">
              <a:buNone/>
              <a:defRPr sz="1000"/>
            </a:lvl5pPr>
            <a:lvl6pPr marL="2284730" indent="0">
              <a:buNone/>
              <a:defRPr sz="1000"/>
            </a:lvl6pPr>
            <a:lvl7pPr marL="2741930" indent="0">
              <a:buNone/>
              <a:defRPr sz="1000"/>
            </a:lvl7pPr>
            <a:lvl8pPr marL="3198495" indent="0">
              <a:buNone/>
              <a:defRPr sz="1000"/>
            </a:lvl8pPr>
            <a:lvl9pPr marL="3655695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72DE3-FE0A-428A-AB10-325226F2F56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C7F20-4EEE-4847-AC76-B538472E8A3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 advClick="0" advTm="1000">
    <p:randomBar dir="vert"/>
  </p:transition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1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1" y="1825627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1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B72DE3-FE0A-428A-AB10-325226F2F56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1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2C7F20-4EEE-4847-AC76-B538472E8A3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slow" advClick="0" advTm="1000">
    <p:randomBar dir="vert"/>
  </p:transition>
  <p:txStyles>
    <p:titleStyle>
      <a:lvl1pPr algn="l" defTabSz="913765" rtl="0" eaLnBrk="1" latinLnBrk="0" hangingPunct="1">
        <a:lnSpc>
          <a:spcPct val="90000"/>
        </a:lnSpc>
        <a:spcBef>
          <a:spcPct val="0"/>
        </a:spcBef>
        <a:buNone/>
        <a:defRPr sz="439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3765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165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365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565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13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33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53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095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4295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376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096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753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473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193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849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569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389" y="365780"/>
            <a:ext cx="10515224" cy="132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389" y="1825890"/>
            <a:ext cx="10515224" cy="43517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389" y="6356747"/>
            <a:ext cx="2742447" cy="3642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A93E93-166D-47F5-9EF1-ACEABE24AEE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413" y="6356747"/>
            <a:ext cx="4115176" cy="3642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1166" y="6356747"/>
            <a:ext cx="2742447" cy="3642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8D5ACA-62CA-46DB-AD6B-12EDD6D51A23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</p:sldLayoutIdLst>
  <p:txStyles>
    <p:titleStyle>
      <a:lvl1pPr algn="l" defTabSz="866775" rtl="0" eaLnBrk="1" latinLnBrk="0" hangingPunct="1">
        <a:lnSpc>
          <a:spcPct val="90000"/>
        </a:lnSpc>
        <a:spcBef>
          <a:spcPct val="0"/>
        </a:spcBef>
        <a:buNone/>
        <a:defRPr sz="417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6535" indent="-216535" algn="l" defTabSz="866775" rtl="0" eaLnBrk="1" latinLnBrk="0" hangingPunct="1">
        <a:lnSpc>
          <a:spcPct val="90000"/>
        </a:lnSpc>
        <a:spcBef>
          <a:spcPts val="950"/>
        </a:spcBef>
        <a:buFont typeface="Arial" panose="020B0604020202020204" pitchFamily="34" charset="0"/>
        <a:buChar char="•"/>
        <a:defRPr sz="2655" kern="1200">
          <a:solidFill>
            <a:schemeClr val="tx1"/>
          </a:solidFill>
          <a:latin typeface="+mn-lt"/>
          <a:ea typeface="+mn-ea"/>
          <a:cs typeface="+mn-cs"/>
        </a:defRPr>
      </a:lvl1pPr>
      <a:lvl2pPr marL="65024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2275" kern="1200">
          <a:solidFill>
            <a:schemeClr val="tx1"/>
          </a:solidFill>
          <a:latin typeface="+mn-lt"/>
          <a:ea typeface="+mn-ea"/>
          <a:cs typeface="+mn-cs"/>
        </a:defRPr>
      </a:lvl2pPr>
      <a:lvl3pPr marL="108394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895" kern="1200">
          <a:solidFill>
            <a:schemeClr val="tx1"/>
          </a:solidFill>
          <a:latin typeface="+mn-lt"/>
          <a:ea typeface="+mn-ea"/>
          <a:cs typeface="+mn-cs"/>
        </a:defRPr>
      </a:lvl3pPr>
      <a:lvl4pPr marL="151701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4pPr>
      <a:lvl5pPr marL="195072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5pPr>
      <a:lvl6pPr marL="238379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6pPr>
      <a:lvl7pPr marL="281749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7pPr>
      <a:lvl8pPr marL="325120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8pPr>
      <a:lvl9pPr marL="368427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1pPr>
      <a:lvl2pPr marL="43370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2pPr>
      <a:lvl3pPr marL="86677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3pPr>
      <a:lvl4pPr marL="130048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4pPr>
      <a:lvl5pPr marL="173418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5pPr>
      <a:lvl6pPr marL="216725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6pPr>
      <a:lvl7pPr marL="260096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7pPr>
      <a:lvl8pPr marL="303403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8pPr>
      <a:lvl9pPr marL="346773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7.xml"/><Relationship Id="rId4" Type="http://schemas.microsoft.com/office/2007/relationships/hdphoto" Target="../media/image5.wdp"/><Relationship Id="rId3" Type="http://schemas.openxmlformats.org/officeDocument/2006/relationships/image" Target="../media/image4.png"/><Relationship Id="rId2" Type="http://schemas.microsoft.com/office/2007/relationships/hdphoto" Target="../media/image3.wdp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1.png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1.x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6.png"/><Relationship Id="rId1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7.png"/><Relationship Id="rId1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8.png"/><Relationship Id="rId1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9.png"/><Relationship Id="rId1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8.png"/><Relationship Id="rId1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9.png"/><Relationship Id="rId1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6.png"/><Relationship Id="rId1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6.x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7.x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5.png"/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7.png"/><Relationship Id="rId3" Type="http://schemas.openxmlformats.org/officeDocument/2006/relationships/image" Target="../media/image11.png"/><Relationship Id="rId2" Type="http://schemas.openxmlformats.org/officeDocument/2006/relationships/image" Target="../media/image16.png"/><Relationship Id="rId1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8.png"/><Relationship Id="rId1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wdUpDi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-635" y="2546350"/>
            <a:ext cx="12192635" cy="1838325"/>
          </a:xfrm>
          <a:prstGeom prst="rect">
            <a:avLst/>
          </a:prstGeom>
          <a:solidFill>
            <a:srgbClr val="1A78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765">
              <a:defRPr/>
            </a:pPr>
            <a:endParaRPr lang="zh-CN" altLang="en-US" sz="1800" dirty="0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595630" y="2014220"/>
            <a:ext cx="3140710" cy="2903220"/>
            <a:chOff x="938" y="3172"/>
            <a:chExt cx="4946" cy="4572"/>
          </a:xfrm>
        </p:grpSpPr>
        <p:sp>
          <p:nvSpPr>
            <p:cNvPr id="12" name="椭圆 11"/>
            <p:cNvSpPr/>
            <p:nvPr/>
          </p:nvSpPr>
          <p:spPr>
            <a:xfrm>
              <a:off x="1345" y="3392"/>
              <a:ext cx="4133" cy="4133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765">
                <a:defRPr/>
              </a:pPr>
              <a:endParaRPr lang="zh-CN" altLang="en-US" sz="1800">
                <a:solidFill>
                  <a:prstClr val="white"/>
                </a:solidFill>
                <a:latin typeface="Calibri" panose="020F0502020204030204"/>
                <a:ea typeface="等线" panose="02010600030101010101" pitchFamily="2" charset="-122"/>
              </a:endParaRPr>
            </a:p>
          </p:txBody>
        </p:sp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1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rightnessContrast bright="14000" contrast="21000"/>
                      </a14:imgEffect>
                      <a14:imgEffect>
                        <a14:colorTemperature colorTemp="67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8" y="3172"/>
              <a:ext cx="4946" cy="4573"/>
            </a:xfrm>
            <a:prstGeom prst="rect">
              <a:avLst/>
            </a:prstGeom>
          </p:spPr>
        </p:pic>
      </p:grpSp>
      <p:sp>
        <p:nvSpPr>
          <p:cNvPr id="8" name="文本框 7"/>
          <p:cNvSpPr txBox="1"/>
          <p:nvPr/>
        </p:nvSpPr>
        <p:spPr>
          <a:xfrm>
            <a:off x="3463290" y="2873375"/>
            <a:ext cx="8759825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3765">
              <a:defRPr/>
            </a:pPr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Interpretable Image Classification via Non-parametric Part Prototype Learning</a:t>
            </a:r>
            <a:endParaRPr lang="en-US" altLang="zh-CN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4000" contrast="21000"/>
                    </a14:imgEffect>
                    <a14:imgEffect>
                      <a14:colorTemperature colorTemp="6700"/>
                    </a14:imgEffect>
                    <a14:imgEffect>
                      <a14:sharpenSoften amoun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7401" y="150150"/>
            <a:ext cx="1966449" cy="575997"/>
          </a:xfrm>
          <a:prstGeom prst="rect">
            <a:avLst/>
          </a:prstGeom>
        </p:spPr>
      </p:pic>
      <p:sp>
        <p:nvSpPr>
          <p:cNvPr id="17" name="文本占位符 13"/>
          <p:cNvSpPr txBox="1"/>
          <p:nvPr/>
        </p:nvSpPr>
        <p:spPr>
          <a:xfrm>
            <a:off x="4581189" y="6441819"/>
            <a:ext cx="3028952" cy="2962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zh-CN" altLang="en-US" dirty="0">
              <a:solidFill>
                <a:sysClr val="windowText" lastClr="000000"/>
              </a:solidFill>
              <a:latin typeface="Arial" panose="020B0604020202020204"/>
              <a:ea typeface="微软雅黑" panose="020B0503020204020204" pitchFamily="34" charset="-122"/>
            </a:endParaRPr>
          </a:p>
        </p:txBody>
      </p:sp>
      <p:sp>
        <p:nvSpPr>
          <p:cNvPr id="11" name="文本占位符 13"/>
          <p:cNvSpPr txBox="1"/>
          <p:nvPr/>
        </p:nvSpPr>
        <p:spPr>
          <a:xfrm>
            <a:off x="5065694" y="4315254"/>
            <a:ext cx="3028952" cy="7980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zh-CN" sz="2000" b="1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CVPR 2025</a:t>
            </a:r>
            <a:endParaRPr lang="en-US" altLang="zh-CN" sz="2000" b="1" dirty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 advClick="0" advTm="1000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dirty="0">
                <a:solidFill>
                  <a:sysClr val="windowText" lastClr="000000"/>
                </a:solidFill>
                <a:latin typeface="Arial" panose="020B0604020202020204"/>
                <a:ea typeface="微软雅黑" panose="020B0503020204020204" pitchFamily="34" charset="-122"/>
              </a:rPr>
              <a:t>Method</a:t>
            </a: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j-cs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03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50" y="990600"/>
            <a:ext cx="11861165" cy="3644900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4665235" y="4644390"/>
            <a:ext cx="2451526" cy="927735"/>
            <a:chOff x="7348" y="7314"/>
            <a:chExt cx="3780" cy="1461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03" y="7314"/>
              <a:ext cx="3527" cy="1461"/>
            </a:xfrm>
            <a:prstGeom prst="rect">
              <a:avLst/>
            </a:prstGeom>
          </p:spPr>
        </p:pic>
        <p:sp>
          <p:nvSpPr>
            <p:cNvPr id="4" name="矩形 3"/>
            <p:cNvSpPr/>
            <p:nvPr/>
          </p:nvSpPr>
          <p:spPr>
            <a:xfrm>
              <a:off x="7348" y="7344"/>
              <a:ext cx="3780" cy="140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7581900" y="4513580"/>
            <a:ext cx="2827020" cy="8604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lnSpc>
                <a:spcPct val="250000"/>
              </a:lnSpc>
              <a:buFont typeface="Arial" panose="020B0604020202020204" pitchFamily="34" charset="0"/>
              <a:buNone/>
            </a:pPr>
            <a:r>
              <a:rPr lang="zh-CN" altLang="en-US" sz="20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加权得到分类</a:t>
            </a:r>
            <a:r>
              <a:rPr lang="zh-CN" altLang="en-US" sz="20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得分</a:t>
            </a:r>
            <a:endParaRPr lang="zh-CN" altLang="en-US" sz="2000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1480" y="5619750"/>
            <a:ext cx="5878830" cy="915035"/>
          </a:xfrm>
          <a:prstGeom prst="rect">
            <a:avLst/>
          </a:prstGeom>
        </p:spPr>
      </p:pic>
    </p:spTree>
  </p:cSld>
  <p:clrMapOvr>
    <a:masterClrMapping/>
  </p:clrMapOvr>
  <p:transition spd="slow" advClick="0" advTm="1000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dirty="0">
                <a:solidFill>
                  <a:sysClr val="windowText" lastClr="000000"/>
                </a:solidFill>
                <a:latin typeface="Arial" panose="020B0604020202020204"/>
                <a:ea typeface="微软雅黑" panose="020B0503020204020204" pitchFamily="34" charset="-122"/>
              </a:rPr>
              <a:t>Experiment</a:t>
            </a: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j-cs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04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00" y="1821815"/>
            <a:ext cx="5512435" cy="76835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0145" y="2854325"/>
            <a:ext cx="1840230" cy="68262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594360" y="537210"/>
            <a:ext cx="2827020" cy="7486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342900" indent="-342900">
              <a:lnSpc>
                <a:spcPct val="250000"/>
              </a:lnSpc>
              <a:buFont typeface="Wingdings" panose="05000000000000000000" charset="0"/>
              <a:buChar char="l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独特性分数</a:t>
            </a:r>
            <a:endParaRPr lang="zh-CN" altLang="en-US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94360" y="3467735"/>
            <a:ext cx="2827020" cy="7486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342900" indent="-342900">
              <a:lnSpc>
                <a:spcPct val="250000"/>
              </a:lnSpc>
              <a:buFont typeface="Wingdings" panose="05000000000000000000" charset="0"/>
              <a:buChar char="l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综合性分数</a:t>
            </a:r>
            <a:endParaRPr lang="zh-CN" altLang="en-US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9750" y="1377950"/>
            <a:ext cx="5143500" cy="42291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35785" y="4886325"/>
            <a:ext cx="3162300" cy="781050"/>
          </a:xfrm>
          <a:prstGeom prst="rect">
            <a:avLst/>
          </a:prstGeom>
        </p:spPr>
      </p:pic>
    </p:spTree>
  </p:cSld>
  <p:clrMapOvr>
    <a:masterClrMapping/>
  </p:clrMapOvr>
  <p:transition spd="slow" advClick="0" advTm="1000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dirty="0">
                <a:solidFill>
                  <a:sysClr val="windowText" lastClr="000000"/>
                </a:solidFill>
                <a:latin typeface="Arial" panose="020B0604020202020204"/>
                <a:ea typeface="微软雅黑" panose="020B0503020204020204" pitchFamily="34" charset="-122"/>
              </a:rPr>
              <a:t>Experiment</a:t>
            </a: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j-cs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04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30" y="1518285"/>
            <a:ext cx="12025630" cy="3834765"/>
          </a:xfrm>
          <a:prstGeom prst="rect">
            <a:avLst/>
          </a:prstGeom>
        </p:spPr>
      </p:pic>
    </p:spTree>
  </p:cSld>
  <p:clrMapOvr>
    <a:masterClrMapping/>
  </p:clrMapOvr>
  <p:transition spd="slow" advClick="0" advTm="1000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dirty="0">
                <a:solidFill>
                  <a:sysClr val="windowText" lastClr="000000"/>
                </a:solidFill>
                <a:latin typeface="Arial" panose="020B0604020202020204"/>
                <a:ea typeface="微软雅黑" panose="020B0503020204020204" pitchFamily="34" charset="-122"/>
              </a:rPr>
              <a:t>Experiment</a:t>
            </a: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j-cs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04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1175" y="842010"/>
            <a:ext cx="7412355" cy="5647055"/>
          </a:xfrm>
          <a:prstGeom prst="rect">
            <a:avLst/>
          </a:prstGeom>
        </p:spPr>
      </p:pic>
    </p:spTree>
  </p:cSld>
  <p:clrMapOvr>
    <a:masterClrMapping/>
  </p:clrMapOvr>
  <p:transition spd="slow" advClick="0" advTm="1000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dirty="0">
                <a:solidFill>
                  <a:sysClr val="windowText" lastClr="000000"/>
                </a:solidFill>
                <a:latin typeface="Arial" panose="020B0604020202020204"/>
                <a:ea typeface="微软雅黑" panose="020B0503020204020204" pitchFamily="34" charset="-122"/>
              </a:rPr>
              <a:t>Experiment</a:t>
            </a: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j-cs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04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1890395"/>
            <a:ext cx="9674860" cy="2985135"/>
          </a:xfrm>
          <a:prstGeom prst="rect">
            <a:avLst/>
          </a:prstGeom>
        </p:spPr>
      </p:pic>
    </p:spTree>
  </p:cSld>
  <p:clrMapOvr>
    <a:masterClrMapping/>
  </p:clrMapOvr>
  <p:transition spd="slow" advClick="0" advTm="1000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dirty="0">
                <a:solidFill>
                  <a:sysClr val="windowText" lastClr="000000"/>
                </a:solidFill>
                <a:latin typeface="Arial" panose="020B0604020202020204"/>
                <a:ea typeface="微软雅黑" panose="020B0503020204020204" pitchFamily="34" charset="-122"/>
              </a:rPr>
              <a:t>Experiment</a:t>
            </a: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j-cs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04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905" y="1333500"/>
            <a:ext cx="11674475" cy="4316730"/>
          </a:xfrm>
          <a:prstGeom prst="rect">
            <a:avLst/>
          </a:prstGeom>
        </p:spPr>
      </p:pic>
    </p:spTree>
  </p:cSld>
  <p:clrMapOvr>
    <a:masterClrMapping/>
  </p:clrMapOvr>
  <p:transition spd="slow" advClick="0" advTm="1000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dirty="0">
                <a:solidFill>
                  <a:sysClr val="windowText" lastClr="000000"/>
                </a:solidFill>
                <a:latin typeface="Arial" panose="020B0604020202020204"/>
                <a:ea typeface="微软雅黑" panose="020B0503020204020204" pitchFamily="34" charset="-122"/>
              </a:rPr>
              <a:t>Authors</a:t>
            </a: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j-cs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01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55" y="929640"/>
            <a:ext cx="11917680" cy="5456555"/>
          </a:xfrm>
          <a:prstGeom prst="rect">
            <a:avLst/>
          </a:prstGeom>
        </p:spPr>
      </p:pic>
    </p:spTree>
  </p:cSld>
  <p:clrMapOvr>
    <a:masterClrMapping/>
  </p:clrMapOvr>
  <p:transition spd="slow" advClick="0" advTm="1000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altLang="zh-CN" sz="2600" b="1" dirty="0">
                <a:solidFill>
                  <a:sysClr val="windowText" lastClr="000000"/>
                </a:solidFill>
                <a:latin typeface="Arial" panose="020B0604020202020204"/>
                <a:ea typeface="微软雅黑" panose="020B0503020204020204" pitchFamily="34" charset="-122"/>
              </a:rPr>
              <a:t>Introduction</a:t>
            </a: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j-cs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02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905" y="1337310"/>
            <a:ext cx="11668125" cy="4733290"/>
          </a:xfrm>
          <a:prstGeom prst="rect">
            <a:avLst/>
          </a:prstGeom>
        </p:spPr>
      </p:pic>
    </p:spTree>
  </p:cSld>
  <p:clrMapOvr>
    <a:masterClrMapping/>
  </p:clrMapOvr>
  <p:transition spd="slow" advClick="0" advTm="1000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altLang="zh-CN" sz="2600" b="1" dirty="0">
                <a:solidFill>
                  <a:sysClr val="windowText" lastClr="000000"/>
                </a:solidFill>
                <a:latin typeface="Arial" panose="020B0604020202020204"/>
                <a:ea typeface="微软雅黑" panose="020B0503020204020204" pitchFamily="34" charset="-122"/>
              </a:rPr>
              <a:t>Introduction</a:t>
            </a: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j-cs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02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00" y="862330"/>
            <a:ext cx="6089015" cy="560578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319010" y="893445"/>
            <a:ext cx="4507230" cy="50165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传统方法学习到的原型通常集中在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重复和冗余的概念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上</a:t>
            </a:r>
            <a:endParaRPr lang="zh-CN" altLang="en-US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endParaRPr lang="zh-CN" altLang="en-US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原因：传统方法进行原型匹配时会出现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分配不均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情况，导致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偏差</a:t>
            </a:r>
            <a:endParaRPr lang="zh-CN" altLang="en-US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slow" advClick="0" advTm="1000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4360" y="588645"/>
            <a:ext cx="10857865" cy="6009005"/>
          </a:xfrm>
          <a:prstGeom prst="rect">
            <a:avLst/>
          </a:prstGeom>
        </p:spPr>
      </p:pic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dirty="0">
                <a:solidFill>
                  <a:sysClr val="windowText" lastClr="000000"/>
                </a:solidFill>
                <a:latin typeface="Arial" panose="020B0604020202020204"/>
                <a:ea typeface="微软雅黑" panose="020B0503020204020204" pitchFamily="34" charset="-122"/>
              </a:rPr>
              <a:t>Method</a:t>
            </a: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j-cs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03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 spd="slow" advClick="0" advTm="1000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3653155" y="5563870"/>
            <a:ext cx="4707890" cy="772795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dirty="0">
                <a:solidFill>
                  <a:sysClr val="windowText" lastClr="000000"/>
                </a:solidFill>
                <a:latin typeface="Arial" panose="020B0604020202020204"/>
                <a:ea typeface="微软雅黑" panose="020B0503020204020204" pitchFamily="34" charset="-122"/>
              </a:rPr>
              <a:t>Method</a:t>
            </a: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j-cs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03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1450" y="965835"/>
            <a:ext cx="9137015" cy="345884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9105" y="4571365"/>
            <a:ext cx="3173730" cy="62547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1435" y="5619115"/>
            <a:ext cx="4297045" cy="62738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8858885" y="4939665"/>
            <a:ext cx="2717800" cy="16300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algn="ctr">
              <a:lnSpc>
                <a:spcPct val="250000"/>
              </a:lnSpc>
              <a:buFont typeface="Arial" panose="020B0604020202020204" pitchFamily="34" charset="0"/>
              <a:buNone/>
            </a:pPr>
            <a:r>
              <a:rPr lang="zh-CN" altLang="en-US" sz="20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从</a:t>
            </a:r>
            <a:r>
              <a:rPr lang="en-US" altLang="zh-CN" sz="20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one-hot</a:t>
            </a:r>
            <a:r>
              <a:rPr lang="zh-CN" altLang="en-US" sz="20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变为</a:t>
            </a:r>
            <a:r>
              <a:rPr lang="en-US" altLang="zh-CN" sz="20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soft</a:t>
            </a:r>
            <a:endParaRPr lang="en-US" altLang="zh-CN" sz="2000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indent="0" algn="ctr">
              <a:lnSpc>
                <a:spcPct val="250000"/>
              </a:lnSpc>
              <a:buFont typeface="Arial" panose="020B0604020202020204" pitchFamily="34" charset="0"/>
              <a:buNone/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避免退化解</a:t>
            </a:r>
            <a:endParaRPr lang="zh-CN" altLang="en-US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460" y="5563235"/>
            <a:ext cx="1927860" cy="77343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593725" y="5563235"/>
            <a:ext cx="1976755" cy="77343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右箭头 9"/>
          <p:cNvSpPr/>
          <p:nvPr/>
        </p:nvSpPr>
        <p:spPr>
          <a:xfrm>
            <a:off x="2713355" y="5728335"/>
            <a:ext cx="786130" cy="443865"/>
          </a:xfrm>
          <a:prstGeom prst="rightArrow">
            <a:avLst>
              <a:gd name="adj1" fmla="val 50000"/>
              <a:gd name="adj2" fmla="val 68115"/>
            </a:avLst>
          </a:prstGeom>
          <a:noFill/>
          <a:ln w="50800">
            <a:solidFill>
              <a:schemeClr val="accent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ransition spd="slow" advClick="0" advTm="1000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3710305" y="4314190"/>
            <a:ext cx="4399280" cy="64770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dirty="0">
                <a:solidFill>
                  <a:sysClr val="windowText" lastClr="000000"/>
                </a:solidFill>
                <a:latin typeface="Arial" panose="020B0604020202020204"/>
                <a:ea typeface="微软雅黑" panose="020B0503020204020204" pitchFamily="34" charset="-122"/>
              </a:rPr>
              <a:t>Method</a:t>
            </a: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j-cs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03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1450" y="803910"/>
            <a:ext cx="9137015" cy="345884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1280" y="4341495"/>
            <a:ext cx="4015740" cy="58610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8796020" y="4086225"/>
            <a:ext cx="2827020" cy="8604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lnSpc>
                <a:spcPct val="250000"/>
              </a:lnSpc>
              <a:buFont typeface="Arial" panose="020B0604020202020204" pitchFamily="34" charset="0"/>
              <a:buNone/>
            </a:pPr>
            <a:r>
              <a:rPr lang="zh-CN" altLang="en-US" sz="20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满足最优运输求解</a:t>
            </a:r>
            <a:r>
              <a:rPr lang="zh-CN" altLang="en-US" sz="20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条件</a:t>
            </a:r>
            <a:endParaRPr lang="zh-CN" altLang="en-US" sz="2000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4815" y="5458460"/>
            <a:ext cx="2054860" cy="70358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18055" y="5506720"/>
            <a:ext cx="3012440" cy="59372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5768340" y="4853940"/>
            <a:ext cx="1808480" cy="8604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lnSpc>
                <a:spcPct val="250000"/>
              </a:lnSpc>
              <a:buFont typeface="Arial" panose="020B0604020202020204" pitchFamily="34" charset="0"/>
              <a:buNone/>
            </a:pPr>
            <a:r>
              <a:rPr lang="zh-CN" altLang="en-US" sz="20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目标函数</a:t>
            </a:r>
            <a:r>
              <a:rPr lang="zh-CN" altLang="en-US" sz="20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等价</a:t>
            </a:r>
            <a:endParaRPr lang="zh-CN" altLang="en-US" sz="2000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12" name="左右箭头 11"/>
          <p:cNvSpPr/>
          <p:nvPr/>
        </p:nvSpPr>
        <p:spPr>
          <a:xfrm>
            <a:off x="5471795" y="5506720"/>
            <a:ext cx="2343150" cy="534035"/>
          </a:xfrm>
          <a:prstGeom prst="leftRightArrow">
            <a:avLst/>
          </a:prstGeom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3780790" y="5452745"/>
            <a:ext cx="632460" cy="52705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4575175" y="5457825"/>
            <a:ext cx="457200" cy="52197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3403600" y="4636135"/>
            <a:ext cx="1386840" cy="860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000000">
                    <a:alpha val="0"/>
                  </a:srgbClr>
                </a:solidFill>
              </a14:hiddenFill>
            </a:ext>
          </a:extLst>
        </p:spPr>
        <p:txBody>
          <a:bodyPr wrap="square" rtlCol="0" anchor="t">
            <a:spAutoFit/>
          </a:bodyPr>
          <a:p>
            <a:pPr indent="0">
              <a:lnSpc>
                <a:spcPct val="250000"/>
              </a:lnSpc>
              <a:buFont typeface="Arial" panose="020B0604020202020204" pitchFamily="34" charset="0"/>
              <a:buNone/>
            </a:pPr>
            <a:r>
              <a:rPr lang="zh-CN" altLang="en-US" sz="2000" b="1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耦合矩阵</a:t>
            </a:r>
            <a:endParaRPr lang="zh-CN" altLang="en-US" sz="2000" b="1" dirty="0">
              <a:ln>
                <a:noFill/>
              </a:ln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4249420" y="5632450"/>
            <a:ext cx="1386840" cy="860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000000">
                    <a:alpha val="0"/>
                  </a:srgbClr>
                </a:solidFill>
              </a14:hiddenFill>
            </a:ext>
          </a:extLst>
        </p:spPr>
        <p:txBody>
          <a:bodyPr wrap="square" rtlCol="0" anchor="t">
            <a:spAutoFit/>
          </a:bodyPr>
          <a:p>
            <a:pPr indent="0">
              <a:lnSpc>
                <a:spcPct val="250000"/>
              </a:lnSpc>
              <a:buFont typeface="Arial" panose="020B0604020202020204" pitchFamily="34" charset="0"/>
              <a:buNone/>
            </a:pPr>
            <a:r>
              <a:rPr lang="zh-CN" altLang="en-US" sz="2000" b="1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代价矩阵</a:t>
            </a:r>
            <a:endParaRPr lang="zh-CN" altLang="en-US" sz="2000" b="1" dirty="0">
              <a:ln>
                <a:noFill/>
              </a:ln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slow" advClick="0" advTm="1000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dirty="0">
                <a:solidFill>
                  <a:sysClr val="windowText" lastClr="000000"/>
                </a:solidFill>
                <a:latin typeface="Arial" panose="020B0604020202020204"/>
                <a:ea typeface="微软雅黑" panose="020B0503020204020204" pitchFamily="34" charset="-122"/>
              </a:rPr>
              <a:t>Method</a:t>
            </a: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j-cs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03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6235" y="5796915"/>
            <a:ext cx="4070350" cy="36258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1450" y="803910"/>
            <a:ext cx="9137015" cy="345884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2105" y="4610100"/>
            <a:ext cx="4094480" cy="726440"/>
          </a:xfrm>
          <a:prstGeom prst="rect">
            <a:avLst/>
          </a:prstGeom>
        </p:spPr>
      </p:pic>
    </p:spTree>
  </p:cSld>
  <p:clrMapOvr>
    <a:masterClrMapping/>
  </p:clrMapOvr>
  <p:transition spd="slow" advClick="0" advTm="1000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dirty="0">
                <a:solidFill>
                  <a:sysClr val="windowText" lastClr="000000"/>
                </a:solidFill>
                <a:latin typeface="Arial" panose="020B0604020202020204"/>
                <a:ea typeface="微软雅黑" panose="020B0503020204020204" pitchFamily="34" charset="-122"/>
              </a:rPr>
              <a:t>Method</a:t>
            </a: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j-cs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03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8535" y="1153795"/>
            <a:ext cx="4819015" cy="342773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975485" y="4719320"/>
            <a:ext cx="8039735" cy="8604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lnSpc>
                <a:spcPct val="250000"/>
              </a:lnSpc>
              <a:buFont typeface="Arial" panose="020B0604020202020204" pitchFamily="34" charset="0"/>
              <a:buNone/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冻结所有的原始权重和部分原型，只对添加的块和调制向量进行微调</a:t>
            </a:r>
            <a:endParaRPr lang="zh-CN" altLang="en-US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slow" advClick="0" advTm="1000"/>
</p:sld>
</file>

<file path=ppt/tags/tag1.xml><?xml version="1.0" encoding="utf-8"?>
<p:tagLst xmlns:p="http://schemas.openxmlformats.org/presentationml/2006/main">
  <p:tag name="COMMONDATA" val="eyJoZGlkIjoiMTFiMjRlYjRkODg2ZDk0OTllN2NiNzAxMTIyNjEzMmYifQ=="/>
</p:tagLst>
</file>

<file path=ppt/theme/theme1.xml><?xml version="1.0" encoding="utf-8"?>
<a:theme xmlns:a="http://schemas.openxmlformats.org/drawingml/2006/main" name="2_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自定义设计方案">
  <a:themeElements>
    <a:clrScheme name="自定义 100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91B89"/>
      </a:accent1>
      <a:accent2>
        <a:srgbClr val="EEB51A"/>
      </a:accent2>
      <a:accent3>
        <a:srgbClr val="591B89"/>
      </a:accent3>
      <a:accent4>
        <a:srgbClr val="EEB51A"/>
      </a:accent4>
      <a:accent5>
        <a:srgbClr val="591B89"/>
      </a:accent5>
      <a:accent6>
        <a:srgbClr val="EEB51A"/>
      </a:accent6>
      <a:hlink>
        <a:srgbClr val="591B89"/>
      </a:hlink>
      <a:folHlink>
        <a:srgbClr val="EEB51A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962</Words>
  <Application>WPS 演示</Application>
  <PresentationFormat>宽屏</PresentationFormat>
  <Paragraphs>167</Paragraphs>
  <Slides>15</Slides>
  <Notes>14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15</vt:i4>
      </vt:variant>
    </vt:vector>
  </HeadingPairs>
  <TitlesOfParts>
    <vt:vector size="32" baseType="lpstr">
      <vt:lpstr>Arial</vt:lpstr>
      <vt:lpstr>宋体</vt:lpstr>
      <vt:lpstr>Wingdings</vt:lpstr>
      <vt:lpstr>Calibri</vt:lpstr>
      <vt:lpstr>等线</vt:lpstr>
      <vt:lpstr>微软雅黑</vt:lpstr>
      <vt:lpstr>Arial</vt:lpstr>
      <vt:lpstr>-apple-system</vt:lpstr>
      <vt:lpstr>Segoe Print</vt:lpstr>
      <vt:lpstr>__Noto_Sans_086c6e</vt:lpstr>
      <vt:lpstr>Georgia</vt:lpstr>
      <vt:lpstr>Wingdings</vt:lpstr>
      <vt:lpstr>Arial Unicode MS</vt:lpstr>
      <vt:lpstr>等线 Light</vt:lpstr>
      <vt:lpstr>Calibri Light</vt:lpstr>
      <vt:lpstr>2_Office 主题​​</vt:lpstr>
      <vt:lpstr>1_自定义设计方案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紫色沉稳简约毕业答辩毕业论文答辩PPT</dc:title>
  <dc:creator>lenovo</dc:creator>
  <cp:lastModifiedBy>Jason</cp:lastModifiedBy>
  <cp:revision>355</cp:revision>
  <dcterms:created xsi:type="dcterms:W3CDTF">2019-03-09T08:01:00Z</dcterms:created>
  <dcterms:modified xsi:type="dcterms:W3CDTF">2025-09-20T07:59:33Z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2052-12.1.0.22529</vt:lpwstr>
  </property>
  <property fmtid="{D5CDD505-2E9C-101B-9397-08002B2CF9AE}" pid="3" name="ICV">
    <vt:lpwstr>EE6A24C7807D4870B318F630C86E5FF6_13</vt:lpwstr>
  </property>
</Properties>
</file>